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6" r:id="rId1"/>
    <p:sldMasterId id="2147483701" r:id="rId2"/>
    <p:sldMasterId id="2147483676" r:id="rId3"/>
    <p:sldMasterId id="2147483708" r:id="rId4"/>
    <p:sldMasterId id="2147483682" r:id="rId5"/>
    <p:sldMasterId id="2147483686" r:id="rId6"/>
  </p:sldMasterIdLst>
  <p:notesMasterIdLst>
    <p:notesMasterId r:id="rId31"/>
  </p:notesMasterIdLst>
  <p:handoutMasterIdLst>
    <p:handoutMasterId r:id="rId32"/>
  </p:handoutMasterIdLst>
  <p:sldIdLst>
    <p:sldId id="258" r:id="rId7"/>
    <p:sldId id="295" r:id="rId8"/>
    <p:sldId id="296" r:id="rId9"/>
    <p:sldId id="299" r:id="rId10"/>
    <p:sldId id="308" r:id="rId11"/>
    <p:sldId id="300" r:id="rId12"/>
    <p:sldId id="306" r:id="rId13"/>
    <p:sldId id="302" r:id="rId14"/>
    <p:sldId id="305" r:id="rId15"/>
    <p:sldId id="318" r:id="rId16"/>
    <p:sldId id="309" r:id="rId17"/>
    <p:sldId id="297" r:id="rId18"/>
    <p:sldId id="285" r:id="rId19"/>
    <p:sldId id="287" r:id="rId20"/>
    <p:sldId id="310" r:id="rId21"/>
    <p:sldId id="319" r:id="rId22"/>
    <p:sldId id="311" r:id="rId23"/>
    <p:sldId id="289" r:id="rId24"/>
    <p:sldId id="320" r:id="rId25"/>
    <p:sldId id="321" r:id="rId26"/>
    <p:sldId id="322" r:id="rId27"/>
    <p:sldId id="290" r:id="rId28"/>
    <p:sldId id="323" r:id="rId29"/>
    <p:sldId id="31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DA8C"/>
    <a:srgbClr val="3FCFD6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1" autoAdjust="0"/>
    <p:restoredTop sz="94168" autoAdjust="0"/>
  </p:normalViewPr>
  <p:slideViewPr>
    <p:cSldViewPr showGuides="1">
      <p:cViewPr varScale="1">
        <p:scale>
          <a:sx n="75" d="100"/>
          <a:sy n="75" d="100"/>
        </p:scale>
        <p:origin x="20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504"/>
    </p:cViewPr>
  </p:sorterViewPr>
  <p:notesViewPr>
    <p:cSldViewPr showGuides="1">
      <p:cViewPr varScale="1">
        <p:scale>
          <a:sx n="80" d="100"/>
          <a:sy n="80" d="100"/>
        </p:scale>
        <p:origin x="-202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D3294-05EC-4D39-BBFF-8666B261E17A}" type="datetimeFigureOut">
              <a:rPr lang="en-GB" smtClean="0"/>
              <a:pPr/>
              <a:t>24/07/2017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B52D8-2E21-4A98-A355-59730E18104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042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500BE-80BB-455B-B045-B465F905236A}" type="datetimeFigureOut">
              <a:rPr lang="en-GB" smtClean="0"/>
              <a:t>24/07/2017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87B6C-ABA4-4FE8-B963-76C49E6BA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551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778C8-1182-425F-A022-F2AA6502CA87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6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&amp; becaus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52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b="1" i="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WHY: CLICK here TO TYPE your “why” question?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9000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b="1" cap="all" baseline="0">
                <a:solidFill>
                  <a:srgbClr val="3FCFD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BECAUSE: click here to type your answer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728663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GB" dirty="0" smtClean="0"/>
              <a:t>FORMAT:  WHY: as black text and in bold, remaining text as white and in regular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5373216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FORMAT:  BECAUSE: as black text and in bold, remaining text as blue and in regular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rgbClr val="3FCFD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supporting copy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 use the banner topped ‘text heavy’ slide.</a:t>
            </a:r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Stock_000004025886_Smalle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6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supporting copy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 use the banner topped slide.</a:t>
            </a:r>
            <a:endParaRPr lang="en-GB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97098"/>
            <a:ext cx="9144000" cy="1131902"/>
          </a:xfrm>
          <a:prstGeom prst="rect">
            <a:avLst/>
          </a:prstGeom>
          <a:noFill/>
        </p:spPr>
        <p:txBody>
          <a:bodyPr wrap="square" lIns="360000" tIns="360000" rIns="360000" bIns="288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el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tock_000004025886_Smalle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5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28999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2060" y="0"/>
            <a:ext cx="321940" cy="3429000"/>
          </a:xfrm>
          <a:prstGeom prst="rect">
            <a:avLst/>
          </a:prstGeom>
        </p:spPr>
        <p:txBody>
          <a:bodyPr vert="vert270" lIns="144000" tIns="108000" rIns="72000"/>
          <a:lstStyle>
            <a:lvl1pPr marL="360000"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elow image_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L_ChemistryLabs_Lancaster__30Jul2010_015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7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30587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Stock_000004025886_Smalle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5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one big, bold point to give your message impact (40pt Arial regular).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_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L_ChemistryLabs_Lancaster__30Jul2010_015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7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one big, bold point to give your message impact (40pt Arial regular).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rgbClr val="3FCFD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a ‘Thank you’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for your closing point and/or thank you - end all presentations with this closing slide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&amp; becaus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52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b="1" i="0" cap="all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WHY: CLICK here TO TYPE your “why” question?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9000"/>
            <a:ext cx="9144000" cy="3429000"/>
          </a:xfrm>
          <a:prstGeom prst="rect">
            <a:avLst/>
          </a:prstGeom>
          <a:noFill/>
          <a:ln>
            <a:solidFill>
              <a:srgbClr val="A2DA8C"/>
            </a:solidFill>
          </a:ln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b="1" cap="all" baseline="0">
                <a:solidFill>
                  <a:srgbClr val="A2DA8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BECAUSE: click here to type your answer</a:t>
            </a:r>
            <a:endParaRPr lang="en-GB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728663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GB" dirty="0" smtClean="0"/>
              <a:t>FORMAT:  WHY: as black text and in bold, remaining text as white and in regular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5373216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FORMAT:  BECAUSE: as black text and in bold, remaining text as green and in regular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supporting text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</a:t>
            </a:r>
            <a:br>
              <a:rPr lang="en-GB" dirty="0" smtClean="0"/>
            </a:br>
            <a:r>
              <a:rPr lang="en-GB" dirty="0" smtClean="0"/>
              <a:t>use the banner topped slide.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Wetlands_iStock_000009474263XLar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6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Click here to type your supporting text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</a:t>
            </a:r>
            <a:br>
              <a:rPr lang="en-GB" dirty="0" smtClean="0"/>
            </a:br>
            <a:r>
              <a:rPr lang="en-GB" dirty="0" smtClean="0"/>
              <a:t>use the banner topped slide.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97098"/>
            <a:ext cx="9144000" cy="1131902"/>
          </a:xfrm>
          <a:prstGeom prst="rect">
            <a:avLst/>
          </a:prstGeom>
          <a:noFill/>
        </p:spPr>
        <p:txBody>
          <a:bodyPr wrap="square" lIns="360000" tIns="360000" rIns="360000" bIns="288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supporting text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</a:t>
            </a:r>
            <a:br>
              <a:rPr lang="en-GB" dirty="0" smtClean="0"/>
            </a:br>
            <a:r>
              <a:rPr lang="en-GB" dirty="0" smtClean="0"/>
              <a:t>use the banner topped ‘text heavy’ slide.</a:t>
            </a:r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el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ern_shutterstock_2467978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5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28999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elow image_wet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etlands_iStock_000009474263XLar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8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28999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ern_shutterstock_2467978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5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Click here to type one big, bold point to give your message impact (40pt Arial regular).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_wet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etlands_iStock_000009474263XLar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one big, bold point to give your message impact (40pt Arial regular).</a:t>
            </a:r>
            <a:endParaRPr lang="en-GB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a ‘Thank you’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for your closing point and/or thank you - end all presentations with this closing slide.</a:t>
            </a:r>
            <a:endParaRPr lang="en-GB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&amp; becaus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52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b="1" i="0" cap="all" baseline="0">
                <a:solidFill>
                  <a:srgbClr val="A2DA8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WHY: CLICK here TO TYPE your “why” question?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9000"/>
            <a:ext cx="9144000" cy="3429000"/>
          </a:xfrm>
          <a:prstGeom prst="rect">
            <a:avLst/>
          </a:prstGeom>
          <a:noFill/>
          <a:ln>
            <a:solidFill>
              <a:srgbClr val="A2DA8C"/>
            </a:solidFill>
          </a:ln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b="1" cap="all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BECAUSE: click here to type your answer</a:t>
            </a:r>
            <a:endParaRPr lang="en-GB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728663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GB" dirty="0" smtClean="0"/>
              <a:t>FORMAT:  WHY: as black text and in bold, remaining text as green and in regular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5373216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FORMAT:  BECAUSE: as black text and in bold, remaining text as white and in regular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rgbClr val="A2DA8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supporting text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</a:t>
            </a:r>
            <a:br>
              <a:rPr lang="en-GB" dirty="0" smtClean="0"/>
            </a:br>
            <a:r>
              <a:rPr lang="en-GB" dirty="0" smtClean="0"/>
              <a:t>use the banner topped slide.</a:t>
            </a:r>
            <a:endParaRPr lang="en-GB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image_wet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Wetlands_iStock_000009474263XLar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supporting text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</a:t>
            </a:r>
            <a:br>
              <a:rPr lang="en-GB" dirty="0" smtClean="0"/>
            </a:br>
            <a:r>
              <a:rPr lang="en-GB" dirty="0" smtClean="0"/>
              <a:t>use the banner topped slide.</a:t>
            </a:r>
            <a:endParaRPr lang="en-GB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97098"/>
            <a:ext cx="9144000" cy="1131902"/>
          </a:xfrm>
          <a:prstGeom prst="rect">
            <a:avLst/>
          </a:prstGeom>
          <a:noFill/>
        </p:spPr>
        <p:txBody>
          <a:bodyPr wrap="square" lIns="360000" tIns="360000" rIns="360000" bIns="288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un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ern_shutterstock_2467978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5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  <a:endParaRPr lang="en-GB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28999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under image_wet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etlands_iStock_000009474263XLar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  <a:endParaRPr lang="en-GB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28999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tock_000004025886_Smalle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supporting text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</a:t>
            </a:r>
            <a:br>
              <a:rPr lang="en-GB" dirty="0" smtClean="0"/>
            </a:br>
            <a:r>
              <a:rPr lang="en-GB" dirty="0" smtClean="0"/>
              <a:t>use the banner topped ‘text heavy’ slide.</a:t>
            </a:r>
            <a:endParaRPr lang="en-GB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97098"/>
            <a:ext cx="9144000" cy="1131902"/>
          </a:xfrm>
          <a:prstGeom prst="rect">
            <a:avLst/>
          </a:prstGeom>
          <a:noFill/>
        </p:spPr>
        <p:txBody>
          <a:bodyPr wrap="square" lIns="360000" tIns="360000" rIns="360000" bIns="288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ern_shutterstock_2467978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5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one big, bold point to give your message impact (40pt Arial regular).</a:t>
            </a:r>
            <a:endParaRPr lang="en-GB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_wet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etlands_iStock_000009474263XLar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one big, bold point to give your message impact (40pt Arial regular).</a:t>
            </a:r>
            <a:endParaRPr lang="en-GB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rgbClr val="A2DA8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a ‘Thank you’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for your closing point and/or thank you - end all presentations with this closing slide.</a:t>
            </a:r>
            <a:endParaRPr lang="en-GB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Click here to type your title – Text heavy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8663"/>
            <a:ext cx="9144000" cy="6129337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in this ‘text heavy slide’ (use Arial 30pt regular).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If all your text won’t fit on a single slide at 30pt, you can use 24pt – PLEASE DON’T GO SMALLER. If your content still won’t fit, try to edit the copy – your slide has too much information for your audience to take in. As a last resort, you can run the copy over several slides – this isn’t ideal, but it’s better than being too small to read. 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- Bullets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8663"/>
            <a:ext cx="9144000" cy="6127750"/>
          </a:xfrm>
          <a:prstGeom prst="rect">
            <a:avLst/>
          </a:prstGeom>
          <a:noFill/>
        </p:spPr>
        <p:txBody>
          <a:bodyPr lIns="0" tIns="288000" rIns="360000" bIns="720000" anchor="t" anchorCtr="0">
            <a:normAutofit/>
          </a:bodyPr>
          <a:lstStyle>
            <a:lvl1pPr marL="712788" marR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 sz="3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1074738" indent="-361950">
              <a:spcBef>
                <a:spcPts val="0"/>
              </a:spcBef>
              <a:spcAft>
                <a:spcPts val="600"/>
              </a:spcAft>
              <a:buSzPct val="70000"/>
              <a:buFont typeface="Arial" pitchFamily="34" charset="0"/>
              <a:buChar char="•"/>
              <a:defRPr sz="2600" baseline="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GB" dirty="0" smtClean="0"/>
              <a:t>Click here to add bullets (set in Arial 30pt regular).</a:t>
            </a:r>
          </a:p>
          <a:p>
            <a:pPr lvl="1"/>
            <a:r>
              <a:rPr lang="en-GB" dirty="0" smtClean="0"/>
              <a:t>Next level bullet point</a:t>
            </a:r>
          </a:p>
          <a:p>
            <a:pPr lvl="0"/>
            <a:r>
              <a:rPr lang="en-GB" dirty="0" smtClean="0"/>
              <a:t>Please keep bullets short and to the point</a:t>
            </a:r>
          </a:p>
          <a:p>
            <a:pPr lvl="1"/>
            <a:r>
              <a:rPr lang="en-GB" dirty="0" smtClean="0"/>
              <a:t>Next level bullet point</a:t>
            </a:r>
          </a:p>
          <a:p>
            <a:pPr lvl="0"/>
            <a:r>
              <a:rPr lang="en-GB" dirty="0" smtClean="0"/>
              <a:t>And try not to have more than 5 on a slide if at all possible</a:t>
            </a:r>
          </a:p>
          <a:p>
            <a:pPr lvl="0"/>
            <a:r>
              <a:rPr lang="en-GB" dirty="0" smtClean="0"/>
              <a:t>x</a:t>
            </a:r>
          </a:p>
          <a:p>
            <a:pPr lvl="0"/>
            <a:r>
              <a:rPr lang="en-GB" dirty="0" smtClean="0"/>
              <a:t>y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add object (graph, image etc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- Content</a:t>
            </a:r>
            <a:endParaRPr lang="en-GB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8663"/>
            <a:ext cx="5076056" cy="6129337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text. Keep it as simple as possible.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Small things make all the difference. Keeping things simple and clean makes it easier for your audience to take in what you are showing them.</a:t>
            </a:r>
            <a:br>
              <a:rPr lang="en-GB" dirty="0" smtClean="0"/>
            </a:br>
            <a:endParaRPr lang="en-GB" dirty="0" smtClean="0"/>
          </a:p>
          <a:p>
            <a:pPr lvl="0"/>
            <a:r>
              <a:rPr lang="en-GB" dirty="0" smtClean="0"/>
              <a:t>Simple slides are much easier on the eye, and give the impression of confidence and clarity.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076825" y="744608"/>
            <a:ext cx="4065588" cy="6091709"/>
          </a:xfrm>
          <a:prstGeom prst="rect">
            <a:avLst/>
          </a:prstGeom>
        </p:spPr>
        <p:txBody>
          <a:bodyPr wrap="square" tIns="2340000" anchor="t" anchorCtr="1"/>
          <a:lstStyle>
            <a:lvl1pPr>
              <a:buNone/>
              <a:defRPr sz="16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add object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&amp; add object (graph, image etc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076825" y="744608"/>
            <a:ext cx="4065588" cy="6091709"/>
          </a:xfrm>
          <a:prstGeom prst="rect">
            <a:avLst/>
          </a:prstGeom>
        </p:spPr>
        <p:txBody>
          <a:bodyPr wrap="square" tIns="2340000" anchor="t" anchorCtr="1"/>
          <a:lstStyle>
            <a:lvl1pPr>
              <a:buNone/>
              <a:defRPr sz="16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add object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- Content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8663"/>
            <a:ext cx="5076056" cy="6129337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273050" indent="-2730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2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542925" indent="-271463">
              <a:spcBef>
                <a:spcPts val="600"/>
              </a:spcBef>
              <a:spcAft>
                <a:spcPts val="600"/>
              </a:spcAft>
              <a:buSzPct val="70000"/>
              <a:buFont typeface="Arial" pitchFamily="34" charset="0"/>
              <a:buChar char="•"/>
              <a:defRPr lang="en-GB" sz="2400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n-GB" dirty="0" smtClean="0"/>
              <a:t>Click here to type your bullet points. Use an appropriate font size &amp; avoid type overlapping the logo below.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Small things make all the difference. Keeping things simple and clean makes it easier for your audience to take in what you are showing them.</a:t>
            </a:r>
          </a:p>
          <a:p>
            <a:pPr lvl="1"/>
            <a:r>
              <a:rPr lang="en-GB" dirty="0" smtClean="0"/>
              <a:t>Next level bullet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– Blank slide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image credits here</a:t>
            </a:r>
            <a:endParaRPr lang="en-GB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95287" y="1071969"/>
            <a:ext cx="8353426" cy="466128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GB" dirty="0" smtClean="0"/>
              <a:t>Image only slide – click on icon to insert your image here. </a:t>
            </a:r>
            <a:br>
              <a:rPr lang="en-GB" dirty="0" smtClean="0"/>
            </a:br>
            <a:r>
              <a:rPr lang="en-GB" dirty="0" smtClean="0"/>
              <a:t>Your image will look at its very best if it is already sized to 23.2 x 12.95 cm.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– Image slide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– text heavy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8663"/>
            <a:ext cx="9144000" cy="6129337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in this ‘text heavy slide’ (use Arial 30pt regular).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If all your text won’t fit on a single slide at 30pt, you can use 24pt – PLEASE DON’T GO SMALLER. If your content still won’t fit, try to edit the copy – your slide has too much information for your audience to take in. As a last resort, you can run the copy over several slides – this isn’t ideal, but it’s better than being too small to read.</a:t>
            </a:r>
            <a:endParaRPr lang="en-GB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el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tock_000004025886_Smalle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5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28999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- Bullets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16" y="728663"/>
            <a:ext cx="9107488" cy="6129337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360363" indent="-3603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3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spcBef>
                <a:spcPts val="0"/>
              </a:spcBef>
              <a:spcAft>
                <a:spcPts val="600"/>
              </a:spcAft>
              <a:buSzPct val="75000"/>
              <a:buFont typeface="Arial" pitchFamily="34" charset="0"/>
              <a:buChar char="•"/>
              <a:defRPr sz="2600" baseline="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GB" dirty="0" smtClean="0"/>
              <a:t>Click here to add bullets (set in Arial 30pt regular).</a:t>
            </a:r>
          </a:p>
          <a:p>
            <a:pPr lvl="1"/>
            <a:r>
              <a:rPr lang="en-GB" dirty="0" smtClean="0"/>
              <a:t>Next level bullet point</a:t>
            </a:r>
          </a:p>
          <a:p>
            <a:pPr lvl="0"/>
            <a:r>
              <a:rPr lang="en-GB" dirty="0" smtClean="0"/>
              <a:t>Please keep bullets short and to the point</a:t>
            </a:r>
          </a:p>
          <a:p>
            <a:pPr lvl="1"/>
            <a:r>
              <a:rPr lang="en-GB" dirty="0" smtClean="0"/>
              <a:t>Next level bullet point</a:t>
            </a:r>
          </a:p>
          <a:p>
            <a:pPr lvl="0"/>
            <a:r>
              <a:rPr lang="en-GB" dirty="0" smtClean="0"/>
              <a:t>And try not to have more than 5 on a slide if at all possible</a:t>
            </a:r>
          </a:p>
          <a:p>
            <a:pPr lvl="0"/>
            <a:r>
              <a:rPr lang="en-GB" dirty="0" smtClean="0"/>
              <a:t>x</a:t>
            </a:r>
          </a:p>
          <a:p>
            <a:pPr lvl="0"/>
            <a:r>
              <a:rPr lang="en-GB" dirty="0" smtClean="0"/>
              <a:t>y 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add object (graph, image etc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- Content</a:t>
            </a:r>
            <a:endParaRPr lang="en-GB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8663"/>
            <a:ext cx="5076056" cy="6129337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text. Keep it as simple as possible.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Small things make all the difference. Keeping things simple and clean makes it easier for your audience to take in what you are showing them.</a:t>
            </a:r>
            <a:br>
              <a:rPr lang="en-GB" dirty="0" smtClean="0"/>
            </a:br>
            <a:endParaRPr lang="en-GB" dirty="0" smtClean="0"/>
          </a:p>
          <a:p>
            <a:pPr lvl="0"/>
            <a:r>
              <a:rPr lang="en-GB" dirty="0" smtClean="0"/>
              <a:t>Simple slides are much easier on the eye, and give the impression of confidence and clarity.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076825" y="744608"/>
            <a:ext cx="4065588" cy="6091709"/>
          </a:xfrm>
          <a:prstGeom prst="rect">
            <a:avLst/>
          </a:prstGeom>
        </p:spPr>
        <p:txBody>
          <a:bodyPr wrap="square" tIns="2340000" anchor="t" anchorCtr="1"/>
          <a:lstStyle>
            <a:lvl1pPr>
              <a:buNone/>
              <a:defRPr sz="16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add object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&amp; add object (graph, image etc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076825" y="744608"/>
            <a:ext cx="4065588" cy="6091709"/>
          </a:xfrm>
          <a:prstGeom prst="rect">
            <a:avLst/>
          </a:prstGeom>
        </p:spPr>
        <p:txBody>
          <a:bodyPr wrap="square" tIns="2340000" anchor="t" anchorCtr="1"/>
          <a:lstStyle>
            <a:lvl1pPr>
              <a:buNone/>
              <a:defRPr sz="16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add object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- Content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8663"/>
            <a:ext cx="5076056" cy="6129337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273050" indent="-2730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2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542925" indent="-271463">
              <a:spcBef>
                <a:spcPts val="600"/>
              </a:spcBef>
              <a:spcAft>
                <a:spcPts val="600"/>
              </a:spcAft>
              <a:buSzPct val="70000"/>
              <a:buFont typeface="Arial" pitchFamily="34" charset="0"/>
              <a:buChar char="•"/>
              <a:defRPr lang="en-GB" sz="2400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n-GB" dirty="0" smtClean="0"/>
              <a:t>Click here to type your bullet points. Use an appropriate font size &amp; avoid type overlapping the logo below.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Small things make all the difference. Keeping things simple and clean makes it easier for your audience to take in what you are showing them.</a:t>
            </a:r>
          </a:p>
          <a:p>
            <a:pPr lvl="1"/>
            <a:r>
              <a:rPr lang="en-GB" dirty="0" smtClean="0"/>
              <a:t>Next level bullet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– Blank slide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image credits here</a:t>
            </a:r>
            <a:endParaRPr lang="en-GB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95287" y="1071969"/>
            <a:ext cx="8353426" cy="466128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GB" dirty="0" smtClean="0"/>
              <a:t>Image only slide – click on icon to insert your image here.</a:t>
            </a:r>
            <a:br>
              <a:rPr lang="en-GB" dirty="0" smtClean="0"/>
            </a:br>
            <a:r>
              <a:rPr lang="en-GB" dirty="0" smtClean="0"/>
              <a:t>Your image will look at its very best if it is already sized to 23.2 x 12.95 cm.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– Image slide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elow image_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L_ChemistryLabs_Lancaster__30Jul2010_015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5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28999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tock_000004025886_Smalle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5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one big, bold point to give your message impact (40pt Arial regular).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_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L_ChemistryLabs_Lancaster__30Jul2010_015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7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one big, bold point to give your message impact (40pt Arial regular).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a ‘Thank’ you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for your closing point and/or thank you - end all presentations with this closing slide.</a:t>
            </a:r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&amp; becaus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5200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cap="all" baseline="0">
                <a:solidFill>
                  <a:srgbClr val="3FCFD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WHY: CLICK here TO TYPE your “why” question?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9000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BECAUSE: click here to type your answer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728663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GB" dirty="0" smtClean="0"/>
              <a:t>FORMAT:  WHY: as black text and in bold, remaining text as blue and in regular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5373216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FORMAT:  BECAUSE: as black text and in bold, remaining text as white and in regular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9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RC_Logo_Landscape_RGB_2013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6948000" y="6120000"/>
            <a:ext cx="1800000" cy="3907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3FC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CEH_PMS_RGB.png"/>
          <p:cNvPicPr>
            <a:picLocks noChangeAspect="1"/>
          </p:cNvPicPr>
          <p:nvPr/>
        </p:nvPicPr>
        <p:blipFill>
          <a:blip r:embed="rId11" cstate="print"/>
          <a:srcRect l="10868" t="32491" r="8698" b="39833"/>
          <a:stretch>
            <a:fillRect/>
          </a:stretch>
        </p:blipFill>
        <p:spPr>
          <a:xfrm>
            <a:off x="388221" y="6087483"/>
            <a:ext cx="1800000" cy="4378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74F63-E7A8-4773-95D0-FC295F135C63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0" r:id="rId2"/>
    <p:sldLayoutId id="2147483673" r:id="rId3"/>
    <p:sldLayoutId id="2147483674" r:id="rId4"/>
    <p:sldLayoutId id="2147483773" r:id="rId5"/>
    <p:sldLayoutId id="2147483675" r:id="rId6"/>
    <p:sldLayoutId id="2147483774" r:id="rId7"/>
    <p:sldLayoutId id="2147483697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 cap="all" baseline="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3FC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CEH_WO_PMS_RGB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895" y="5570320"/>
            <a:ext cx="2240552" cy="1584000"/>
          </a:xfrm>
          <a:prstGeom prst="rect">
            <a:avLst/>
          </a:prstGeom>
        </p:spPr>
      </p:pic>
      <p:pic>
        <p:nvPicPr>
          <p:cNvPr id="5" name="Picture 4" descr="NERC-Logo_Landscape_Reverse_WhiteOut.png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6840464" y="6210000"/>
            <a:ext cx="1908000" cy="2820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75" r:id="rId5"/>
    <p:sldLayoutId id="2147483706" r:id="rId6"/>
    <p:sldLayoutId id="2147483776" r:id="rId7"/>
    <p:sldLayoutId id="2147483707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 cap="all" baseline="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RC_Logo_Landscape_RGB_2013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6948000" y="6120000"/>
            <a:ext cx="1800000" cy="3907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A2D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CEH_PMS_RGB.png"/>
          <p:cNvPicPr>
            <a:picLocks noChangeAspect="1"/>
          </p:cNvPicPr>
          <p:nvPr/>
        </p:nvPicPr>
        <p:blipFill>
          <a:blip r:embed="rId11" cstate="print"/>
          <a:srcRect l="10868" t="32491" r="8698" b="39833"/>
          <a:stretch>
            <a:fillRect/>
          </a:stretch>
        </p:blipFill>
        <p:spPr>
          <a:xfrm>
            <a:off x="388221" y="6087483"/>
            <a:ext cx="1800000" cy="4378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94" r:id="rId3"/>
    <p:sldLayoutId id="2147483680" r:id="rId4"/>
    <p:sldLayoutId id="2147483777" r:id="rId5"/>
    <p:sldLayoutId id="2147483681" r:id="rId6"/>
    <p:sldLayoutId id="2147483778" r:id="rId7"/>
    <p:sldLayoutId id="2147483698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 cap="all" baseline="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A2D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CEH_WO_PMS_RGB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895" y="5570320"/>
            <a:ext cx="2240552" cy="1584000"/>
          </a:xfrm>
          <a:prstGeom prst="rect">
            <a:avLst/>
          </a:prstGeom>
        </p:spPr>
      </p:pic>
      <p:pic>
        <p:nvPicPr>
          <p:cNvPr id="5" name="Picture 4" descr="NERC-Logo_Landscape_Reverse_WhiteOut.png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6768456" y="6210000"/>
            <a:ext cx="1908000" cy="2820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79" r:id="rId3"/>
    <p:sldLayoutId id="2147483712" r:id="rId4"/>
    <p:sldLayoutId id="2147483780" r:id="rId5"/>
    <p:sldLayoutId id="2147483713" r:id="rId6"/>
    <p:sldLayoutId id="2147483781" r:id="rId7"/>
    <p:sldLayoutId id="2147483714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 cap="all" baseline="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RC_Logo_Landscape_RGB_2013.png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6948464" y="6120000"/>
            <a:ext cx="1800000" cy="3907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728663"/>
          </a:xfrm>
          <a:prstGeom prst="rect">
            <a:avLst/>
          </a:prstGeom>
          <a:solidFill>
            <a:srgbClr val="3FC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CEH_PMS_RGB.png"/>
          <p:cNvPicPr>
            <a:picLocks noChangeAspect="1"/>
          </p:cNvPicPr>
          <p:nvPr/>
        </p:nvPicPr>
        <p:blipFill>
          <a:blip r:embed="rId9" cstate="print"/>
          <a:srcRect l="10868" t="32491" r="8698" b="39833"/>
          <a:stretch>
            <a:fillRect/>
          </a:stretch>
        </p:blipFill>
        <p:spPr>
          <a:xfrm>
            <a:off x="388221" y="6087483"/>
            <a:ext cx="1800000" cy="4378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9" r:id="rId2"/>
    <p:sldLayoutId id="2147483783" r:id="rId3"/>
    <p:sldLayoutId id="2147483784" r:id="rId4"/>
    <p:sldLayoutId id="2147483782" r:id="rId5"/>
    <p:sldLayoutId id="214748371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 cap="all" baseline="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RC_Logo_Landscape_RGB_2013.png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6948464" y="6120000"/>
            <a:ext cx="1800000" cy="3907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728663"/>
          </a:xfrm>
          <a:prstGeom prst="rect">
            <a:avLst/>
          </a:prstGeom>
          <a:solidFill>
            <a:srgbClr val="A2D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CEH_PMS_RGB.png"/>
          <p:cNvPicPr>
            <a:picLocks noChangeAspect="1"/>
          </p:cNvPicPr>
          <p:nvPr/>
        </p:nvPicPr>
        <p:blipFill>
          <a:blip r:embed="rId9" cstate="print"/>
          <a:srcRect l="10868" t="32491" r="8698" b="39833"/>
          <a:stretch>
            <a:fillRect/>
          </a:stretch>
        </p:blipFill>
        <p:spPr>
          <a:xfrm>
            <a:off x="388221" y="6087483"/>
            <a:ext cx="1800000" cy="4378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3" r:id="rId2"/>
    <p:sldLayoutId id="2147483785" r:id="rId3"/>
    <p:sldLayoutId id="2147483786" r:id="rId4"/>
    <p:sldLayoutId id="2147483700" r:id="rId5"/>
    <p:sldLayoutId id="214748371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 cap="all" baseline="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jpe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400" dirty="0" smtClean="0"/>
              <a:t>Ron Smith, David Fowler, Christine </a:t>
            </a:r>
            <a:r>
              <a:rPr lang="en-GB" sz="2400" dirty="0"/>
              <a:t>Braban, </a:t>
            </a:r>
            <a:r>
              <a:rPr lang="en-GB" sz="2400" dirty="0" smtClean="0"/>
              <a:t>Peter Levy, Lindsay Banin and Marcel van Oijen</a:t>
            </a:r>
          </a:p>
          <a:p>
            <a:pPr algn="ctr"/>
            <a:r>
              <a:rPr lang="en-GB" sz="2000" dirty="0" smtClean="0"/>
              <a:t>NERC Centre for Ecology and Hydrology, Edinburgh, UK</a:t>
            </a:r>
          </a:p>
          <a:p>
            <a:pPr algn="ctr"/>
            <a:endParaRPr lang="en-GB" sz="20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Placeholder 5" descr="P1000239.JPG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/>
          <a:srcRect t="24996" b="2499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529" y="932527"/>
            <a:ext cx="84953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GB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Spatial and temporal patterns in </a:t>
            </a:r>
            <a:r>
              <a:rPr lang="en-GB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rainfall </a:t>
            </a:r>
            <a:r>
              <a:rPr lang="en-GB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pollutant concentrations </a:t>
            </a:r>
            <a:r>
              <a:rPr lang="en-GB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 the UK</a:t>
            </a:r>
            <a:endParaRPr lang="en-GB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34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Non-linear time trends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076906" y="2415154"/>
            <a:ext cx="291198" cy="34694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501383" y="2306817"/>
            <a:ext cx="291198" cy="34694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78" y="729370"/>
            <a:ext cx="8068044" cy="52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8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Summary of trend analysis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Inclusion </a:t>
            </a:r>
            <a:r>
              <a:rPr lang="en-GB" sz="2400" dirty="0"/>
              <a:t>of non-linear components of the trends was helpful for all three ions, as illustrated by the comparisons of decreases in concentrations derived from Table 1 being generally unequal over the two </a:t>
            </a:r>
            <a:r>
              <a:rPr lang="en-GB" sz="2400" dirty="0" smtClean="0"/>
              <a:t>periods.</a:t>
            </a:r>
          </a:p>
          <a:p>
            <a:r>
              <a:rPr lang="en-GB" sz="2400" dirty="0" smtClean="0"/>
              <a:t>However</a:t>
            </a:r>
            <a:r>
              <a:rPr lang="en-GB" sz="2400" dirty="0"/>
              <a:t>, actually, the majority of trends could be fitted well by linear or approximately linear fits over this period, so the assumptions of linearity in previous analyses were not unreasonable</a:t>
            </a:r>
            <a:r>
              <a:rPr lang="en-GB" sz="2400" dirty="0" smtClean="0"/>
              <a:t>.</a:t>
            </a:r>
            <a:endParaRPr lang="en-GB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70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656655"/>
            <a:ext cx="5906168" cy="3204393"/>
          </a:xfrm>
        </p:spPr>
        <p:txBody>
          <a:bodyPr>
            <a:normAutofit/>
          </a:bodyPr>
          <a:lstStyle/>
          <a:p>
            <a:r>
              <a:rPr lang="en-GB" dirty="0" smtClean="0"/>
              <a:t>The rainfall </a:t>
            </a:r>
            <a:r>
              <a:rPr lang="en-GB" dirty="0"/>
              <a:t>ion concentrations are </a:t>
            </a:r>
            <a:r>
              <a:rPr lang="en-GB" dirty="0" smtClean="0"/>
              <a:t>also used </a:t>
            </a:r>
            <a:r>
              <a:rPr lang="en-GB" dirty="0"/>
              <a:t>to produce national maps of annual mean </a:t>
            </a:r>
            <a:r>
              <a:rPr lang="en-GB" dirty="0" smtClean="0"/>
              <a:t>concentrations. Since 1986 this has been done by </a:t>
            </a:r>
            <a:r>
              <a:rPr lang="en-GB" dirty="0"/>
              <a:t>conventional </a:t>
            </a:r>
            <a:r>
              <a:rPr lang="en-GB" dirty="0" smtClean="0"/>
              <a:t>kriging.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64630" y="-39122"/>
            <a:ext cx="9144000" cy="728663"/>
          </a:xfrm>
        </p:spPr>
        <p:txBody>
          <a:bodyPr/>
          <a:lstStyle/>
          <a:p>
            <a:r>
              <a:rPr lang="en-GB" dirty="0" smtClean="0"/>
              <a:t>Rural air quality monitoring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4" t="11998" r="25850" b="6036"/>
          <a:stretch/>
        </p:blipFill>
        <p:spPr>
          <a:xfrm>
            <a:off x="6032774" y="735986"/>
            <a:ext cx="2904692" cy="528388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323993">
            <a:off x="4630775" y="2051208"/>
            <a:ext cx="1573519" cy="286254"/>
          </a:xfrm>
          <a:prstGeom prst="rightArrow">
            <a:avLst/>
          </a:prstGeom>
          <a:solidFill>
            <a:schemeClr val="accent3">
              <a:lumMod val="75000"/>
              <a:alpha val="3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6047291" y="806494"/>
            <a:ext cx="2197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GB" dirty="0" smtClean="0"/>
              <a:t>nnual mean concentration of ammonium in rainfall, 2012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024" y="2863595"/>
            <a:ext cx="2719561" cy="3386460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0" y="2583244"/>
            <a:ext cx="3060001" cy="3204393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kern="1200" cap="none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This map is ‘fairly smooth’. </a:t>
            </a:r>
            <a:r>
              <a:rPr lang="en-GB" dirty="0"/>
              <a:t>C</a:t>
            </a:r>
            <a:r>
              <a:rPr lang="en-GB" dirty="0" smtClean="0"/>
              <a:t>ould fewer sites produce a similar result and what happens to the uncertainty?</a:t>
            </a:r>
          </a:p>
        </p:txBody>
      </p:sp>
    </p:spTree>
    <p:extLst>
      <p:ext uri="{BB962C8B-B14F-4D97-AF65-F5344CB8AC3E}">
        <p14:creationId xmlns:p14="http://schemas.microsoft.com/office/powerpoint/2010/main" val="148476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668492" y="6114242"/>
            <a:ext cx="2223988" cy="555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GB" dirty="0" smtClean="0"/>
              <a:t>andom reductions in site numbers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3789133" y="764704"/>
            <a:ext cx="5130316" cy="6021288"/>
            <a:chOff x="44624" y="71624"/>
            <a:chExt cx="6800556" cy="9036880"/>
          </a:xfrm>
        </p:grpSpPr>
        <p:pic>
          <p:nvPicPr>
            <p:cNvPr id="5" name="Picture 4" descr="location.jpg"/>
            <p:cNvPicPr/>
            <p:nvPr/>
          </p:nvPicPr>
          <p:blipFill>
            <a:blip r:embed="rId2" cstate="print"/>
            <a:srcRect l="10031" t="11973" r="7837" b="5987"/>
            <a:stretch>
              <a:fillRect/>
            </a:stretch>
          </p:blipFill>
          <p:spPr>
            <a:xfrm>
              <a:off x="2204864" y="2483768"/>
              <a:ext cx="2472109" cy="2791955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1" flipV="1">
              <a:off x="1877077" y="1187624"/>
              <a:ext cx="1512168" cy="23042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3789040" y="2339752"/>
              <a:ext cx="116382" cy="115212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1916832" y="2195736"/>
              <a:ext cx="1512168" cy="15122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1844824" y="3347864"/>
              <a:ext cx="1584176" cy="6158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4149080" y="3203920"/>
              <a:ext cx="891480" cy="10321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4285145" y="4355976"/>
              <a:ext cx="755415" cy="21215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916832" y="4139952"/>
              <a:ext cx="1728192" cy="2160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393826" y="4916138"/>
              <a:ext cx="1699470" cy="188811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624" y="107504"/>
              <a:ext cx="1824418" cy="1296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60848" y="71624"/>
              <a:ext cx="1674588" cy="11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72534" y="1187624"/>
              <a:ext cx="1724618" cy="11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Arrow Connector 16"/>
            <p:cNvCxnSpPr/>
            <p:nvPr/>
          </p:nvCxnSpPr>
          <p:spPr>
            <a:xfrm flipH="1" flipV="1">
              <a:off x="2693018" y="1187624"/>
              <a:ext cx="768024" cy="20882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4260" y="1511784"/>
              <a:ext cx="1710564" cy="11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65465" y="2632108"/>
              <a:ext cx="1679359" cy="11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018821" y="339430"/>
              <a:ext cx="1722547" cy="11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1" name="Straight Arrow Connector 20"/>
            <p:cNvCxnSpPr/>
            <p:nvPr/>
          </p:nvCxnSpPr>
          <p:spPr>
            <a:xfrm flipV="1">
              <a:off x="3861048" y="1403648"/>
              <a:ext cx="1296144" cy="25202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68512" y="3779912"/>
              <a:ext cx="1676312" cy="11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093135" y="1583792"/>
              <a:ext cx="1706411" cy="11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4" name="Straight Arrow Connector 23"/>
            <p:cNvCxnSpPr/>
            <p:nvPr/>
          </p:nvCxnSpPr>
          <p:spPr>
            <a:xfrm flipV="1">
              <a:off x="3897144" y="2339752"/>
              <a:ext cx="1260048" cy="18362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085184" y="2660037"/>
              <a:ext cx="1662354" cy="11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25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097852" y="3779912"/>
              <a:ext cx="1707573" cy="11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26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16632" y="4892285"/>
              <a:ext cx="1646240" cy="11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27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08771" y="6084168"/>
              <a:ext cx="1664045" cy="11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9" name="Straight Arrow Connector 28"/>
            <p:cNvCxnSpPr/>
            <p:nvPr/>
          </p:nvCxnSpPr>
          <p:spPr>
            <a:xfrm flipH="1">
              <a:off x="1628800" y="4748269"/>
              <a:ext cx="1800200" cy="15519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11690" y="7308304"/>
              <a:ext cx="1733134" cy="11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1" name="Straight Arrow Connector 30"/>
            <p:cNvCxnSpPr/>
            <p:nvPr/>
          </p:nvCxnSpPr>
          <p:spPr>
            <a:xfrm flipH="1">
              <a:off x="1573592" y="5068554"/>
              <a:ext cx="1951718" cy="24557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844824" y="5392265"/>
              <a:ext cx="1655358" cy="11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3" name="Straight Arrow Connector 32"/>
            <p:cNvCxnSpPr/>
            <p:nvPr/>
          </p:nvCxnSpPr>
          <p:spPr>
            <a:xfrm flipH="1">
              <a:off x="1844824" y="4484090"/>
              <a:ext cx="1656184" cy="9361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2996952" y="4371878"/>
              <a:ext cx="856145" cy="113622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5158018" y="5004048"/>
              <a:ext cx="1655358" cy="11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6" name="Straight Arrow Connector 35"/>
            <p:cNvCxnSpPr/>
            <p:nvPr/>
          </p:nvCxnSpPr>
          <p:spPr>
            <a:xfrm>
              <a:off x="4401777" y="4675812"/>
              <a:ext cx="1187463" cy="47225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5125811" y="6876256"/>
              <a:ext cx="1719369" cy="11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37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4044459" y="7992504"/>
              <a:ext cx="1616789" cy="11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9" name="Straight Arrow Connector 38"/>
            <p:cNvCxnSpPr/>
            <p:nvPr/>
          </p:nvCxnSpPr>
          <p:spPr>
            <a:xfrm>
              <a:off x="4124778" y="4924089"/>
              <a:ext cx="240326" cy="31763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4077072" y="5940152"/>
              <a:ext cx="1652006" cy="11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1" name="Straight Arrow Connector 40"/>
            <p:cNvCxnSpPr/>
            <p:nvPr/>
          </p:nvCxnSpPr>
          <p:spPr>
            <a:xfrm>
              <a:off x="4133178" y="4708065"/>
              <a:ext cx="447950" cy="13761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2292498" y="6696360"/>
              <a:ext cx="1712566" cy="11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3" name="Straight Arrow Connector 42"/>
            <p:cNvCxnSpPr/>
            <p:nvPr/>
          </p:nvCxnSpPr>
          <p:spPr>
            <a:xfrm flipH="1">
              <a:off x="3573016" y="4788024"/>
              <a:ext cx="288032" cy="20162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 rot="10800000" flipV="1">
            <a:off x="611561" y="3886016"/>
            <a:ext cx="32315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Boxplots of the 100 mapped values for each location are plotted  against the number of sites dropped (from 1 to 28).</a:t>
            </a:r>
            <a:endParaRPr lang="en-GB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7503" y="764704"/>
            <a:ext cx="368100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effect of random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removal of sites from the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network was studied using 100 simulations of each potential reduction.</a:t>
            </a:r>
          </a:p>
          <a:p>
            <a:pPr>
              <a:spcAft>
                <a:spcPts val="1200"/>
              </a:spcAft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19 locations were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chosen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 illustrate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 output.</a:t>
            </a:r>
          </a:p>
        </p:txBody>
      </p:sp>
    </p:spTree>
    <p:extLst>
      <p:ext uri="{BB962C8B-B14F-4D97-AF65-F5344CB8AC3E}">
        <p14:creationId xmlns:p14="http://schemas.microsoft.com/office/powerpoint/2010/main" val="21770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Study on random site reductions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323528" y="908720"/>
            <a:ext cx="80648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As expected, the median uncertainty in the map increases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as site numbers reduce.</a:t>
            </a:r>
          </a:p>
          <a:p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However, also: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median concentration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of the100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simulations changes as more sites are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dropped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 spread of the concentrations increases with fewer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sites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concentrations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often increase in the west of the country and decrease in the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east.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These latter effects become more pronounced when more than 10 sites are dropped.</a:t>
            </a:r>
          </a:p>
        </p:txBody>
      </p:sp>
    </p:spTree>
    <p:extLst>
      <p:ext uri="{BB962C8B-B14F-4D97-AF65-F5344CB8AC3E}">
        <p14:creationId xmlns:p14="http://schemas.microsoft.com/office/powerpoint/2010/main" val="163595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Conventional kriging – the </a:t>
            </a:r>
            <a:r>
              <a:rPr lang="en-GB" dirty="0" err="1" smtClean="0"/>
              <a:t>variogram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8014" y="548680"/>
            <a:ext cx="9144000" cy="6127750"/>
          </a:xfrm>
        </p:spPr>
        <p:txBody>
          <a:bodyPr>
            <a:normAutofit/>
          </a:bodyPr>
          <a:lstStyle/>
          <a:p>
            <a:pPr marL="357188" indent="0">
              <a:buNone/>
            </a:pPr>
            <a:r>
              <a:rPr lang="en-GB" sz="2400" dirty="0" smtClean="0"/>
              <a:t>Kriging is based on characterising the spatial variability </a:t>
            </a:r>
            <a:r>
              <a:rPr lang="en-GB" sz="2400" dirty="0"/>
              <a:t>using a </a:t>
            </a:r>
            <a:r>
              <a:rPr lang="en-GB" sz="2400" dirty="0" err="1" smtClean="0"/>
              <a:t>variogram</a:t>
            </a:r>
            <a:r>
              <a:rPr lang="en-GB" sz="2400" dirty="0" smtClean="0"/>
              <a:t>.</a:t>
            </a:r>
            <a:r>
              <a:rPr lang="en-GB" sz="2400" dirty="0"/>
              <a:t> </a:t>
            </a:r>
            <a:r>
              <a:rPr lang="en-GB" sz="2400" dirty="0" smtClean="0"/>
              <a:t>It has become more difficult to defining </a:t>
            </a:r>
            <a:r>
              <a:rPr lang="en-GB" sz="2400" dirty="0"/>
              <a:t>the </a:t>
            </a:r>
            <a:r>
              <a:rPr lang="en-GB" sz="2400" dirty="0" err="1"/>
              <a:t>variogram</a:t>
            </a:r>
            <a:r>
              <a:rPr lang="en-GB" sz="2400" dirty="0"/>
              <a:t> over the smaller lag distances </a:t>
            </a:r>
            <a:r>
              <a:rPr lang="en-GB" sz="2400" dirty="0" smtClean="0"/>
              <a:t>with previous reductions in site numbers </a:t>
            </a:r>
            <a:r>
              <a:rPr lang="en-GB" sz="2400" dirty="0"/>
              <a:t>over the </a:t>
            </a:r>
            <a:r>
              <a:rPr lang="en-GB" sz="2400" dirty="0" smtClean="0"/>
              <a:t>years.</a:t>
            </a:r>
            <a:endParaRPr lang="en-GB" sz="2400" dirty="0"/>
          </a:p>
          <a:p>
            <a:pPr marL="357188" indent="0">
              <a:buNone/>
            </a:pPr>
            <a:endParaRPr lang="en-GB" sz="2400" dirty="0" smtClean="0"/>
          </a:p>
          <a:p>
            <a:pPr marL="357188" indent="0">
              <a:buNone/>
            </a:pPr>
            <a:endParaRPr lang="en-GB" sz="2400" dirty="0" smtClean="0"/>
          </a:p>
          <a:p>
            <a:pPr marL="357188" indent="0">
              <a:buNone/>
            </a:pPr>
            <a:endParaRPr lang="en-GB" sz="2400" dirty="0"/>
          </a:p>
          <a:p>
            <a:pPr marL="357188" indent="0">
              <a:buNone/>
            </a:pPr>
            <a:endParaRPr lang="en-GB" sz="2400" dirty="0" smtClean="0"/>
          </a:p>
          <a:p>
            <a:pPr marL="357188" indent="0">
              <a:buNone/>
            </a:pPr>
            <a:endParaRPr lang="en-GB" sz="2400" dirty="0"/>
          </a:p>
          <a:p>
            <a:pPr marL="357188" indent="0">
              <a:buNone/>
            </a:pPr>
            <a:endParaRPr lang="en-GB" sz="2400" dirty="0" smtClean="0"/>
          </a:p>
          <a:p>
            <a:pPr marL="357188" indent="0">
              <a:buNone/>
            </a:pPr>
            <a:endParaRPr lang="en-GB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9" y="2455619"/>
            <a:ext cx="3124200" cy="312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127" y="2455619"/>
            <a:ext cx="3124200" cy="312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64" y="2455619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5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Conventional kriging – the maps (2013)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03" y="908720"/>
            <a:ext cx="8950597" cy="54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7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Prediction locations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629816" y="1196752"/>
            <a:ext cx="37444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For testing out Bayesian kriging, we choose a 20km grid of prediction locations -  normally we map at 5km or 1km grids.</a:t>
            </a: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current 37 sites are shown in blue.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3" t="10495" r="32675" b="12753"/>
          <a:stretch/>
        </p:blipFill>
        <p:spPr>
          <a:xfrm>
            <a:off x="5004048" y="728663"/>
            <a:ext cx="2808312" cy="489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6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Bayesian kriging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257138" y="781754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Bayesian kriging provides an improved and more complete estimate of mapping uncertainty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r="23155"/>
          <a:stretch/>
        </p:blipFill>
        <p:spPr>
          <a:xfrm>
            <a:off x="857853" y="1612751"/>
            <a:ext cx="7428295" cy="505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Bayesian kriging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55" t="687" r="21516" b="14129"/>
          <a:stretch/>
        </p:blipFill>
        <p:spPr>
          <a:xfrm>
            <a:off x="467544" y="980728"/>
            <a:ext cx="806489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3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357188" indent="0">
              <a:buNone/>
            </a:pPr>
            <a:r>
              <a:rPr lang="en-GB" sz="2400" dirty="0" smtClean="0"/>
              <a:t>This talk will consider two aspects of data analysis on rainfall ion concentrations monitored over the UK for the past two decades</a:t>
            </a:r>
          </a:p>
          <a:p>
            <a:r>
              <a:rPr lang="en-GB" sz="2400" dirty="0" smtClean="0"/>
              <a:t>Trends in the data for sites</a:t>
            </a:r>
          </a:p>
          <a:p>
            <a:r>
              <a:rPr lang="en-GB" sz="2400" dirty="0" smtClean="0"/>
              <a:t>Spatial interpolation to create maps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36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Bayesian kriging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9" y="1052736"/>
            <a:ext cx="4084639" cy="4959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1" y="1052734"/>
            <a:ext cx="4000791" cy="495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5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A more general spatial-temporal model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395536" y="728663"/>
            <a:ext cx="80648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single spatial-temporal model could address both issues of trend summarisation and spatial mapping.</a:t>
            </a: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 R-package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spT.timer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was used to explore the usefulness of this approach using the non-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seasalt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sulphate data, a dataset that showed clear trends over time but with trends that varied over the mapped domain. </a:t>
            </a:r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package enables modelling of regularly monitored data from a sparse spatial network of monitoring stations, incorporating an arbitrary number of explanatory variables, which can vary in both space and time (Bakar and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Sahu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, 2015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52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Mapping xSO</a:t>
            </a:r>
            <a:r>
              <a:rPr lang="en-GB" baseline="-25000" dirty="0" smtClean="0"/>
              <a:t>4</a:t>
            </a:r>
            <a:r>
              <a:rPr lang="en-GB" dirty="0" smtClean="0"/>
              <a:t> concentrations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54" y="1029691"/>
            <a:ext cx="2670279" cy="4249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466" y="1029691"/>
            <a:ext cx="2670279" cy="4249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778" y="1029691"/>
            <a:ext cx="2670279" cy="42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2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Another approach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733" y="1772816"/>
            <a:ext cx="4534533" cy="4610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1377" y="1196752"/>
            <a:ext cx="7361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 smtClean="0"/>
              <a:t>Random effects plot from </a:t>
            </a:r>
            <a:r>
              <a:rPr lang="en-GB" sz="2000" dirty="0" err="1" smtClean="0"/>
              <a:t>spBayes</a:t>
            </a:r>
            <a:r>
              <a:rPr lang="en-GB" sz="2000" dirty="0" smtClean="0"/>
              <a:t> with covariate altitude (NO</a:t>
            </a:r>
            <a:r>
              <a:rPr lang="en-GB" sz="2000" baseline="-25000" dirty="0" smtClean="0"/>
              <a:t>3</a:t>
            </a:r>
            <a:r>
              <a:rPr lang="en-GB" sz="2000" dirty="0" smtClean="0"/>
              <a:t> 1986)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35539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31456" y="908720"/>
            <a:ext cx="8281088" cy="452431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Bayesian spatial-temporal model could provide an improved method of mapping concentrations and determining trends.</a:t>
            </a: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current study shows a proof of concept and there are various issues still requiring to be addressed, for example handling missing data and checking the assumptions in the model specification.</a:t>
            </a:r>
          </a:p>
          <a:p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proof of concept and the simulation study show clearly that the choice of sites in the monitoring network affect both the mapped average concentration and the spatial pattern.</a:t>
            </a:r>
          </a:p>
        </p:txBody>
      </p:sp>
    </p:spTree>
    <p:extLst>
      <p:ext uri="{BB962C8B-B14F-4D97-AF65-F5344CB8AC3E}">
        <p14:creationId xmlns:p14="http://schemas.microsoft.com/office/powerpoint/2010/main" val="91817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Rural air quality monitoring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T</a:t>
            </a:r>
            <a:r>
              <a:rPr lang="en-GB" sz="2400" dirty="0" smtClean="0"/>
              <a:t>he </a:t>
            </a:r>
            <a:r>
              <a:rPr lang="en-GB" sz="2400" dirty="0"/>
              <a:t>UKEAP </a:t>
            </a:r>
            <a:r>
              <a:rPr lang="en-GB" sz="2400" dirty="0" smtClean="0"/>
              <a:t>networks were </a:t>
            </a:r>
            <a:r>
              <a:rPr lang="en-GB" sz="2400" dirty="0"/>
              <a:t>brought together </a:t>
            </a:r>
            <a:r>
              <a:rPr lang="en-GB" sz="2400" dirty="0" smtClean="0"/>
              <a:t>in 2009 to consolidate </a:t>
            </a:r>
            <a:r>
              <a:rPr lang="en-GB" sz="2400" dirty="0"/>
              <a:t>the rural background atmospheric </a:t>
            </a:r>
            <a:r>
              <a:rPr lang="en-GB" sz="2400" dirty="0" smtClean="0"/>
              <a:t>composition measurements.</a:t>
            </a:r>
          </a:p>
          <a:p>
            <a:r>
              <a:rPr lang="en-GB" sz="2400" dirty="0"/>
              <a:t>(http://</a:t>
            </a:r>
            <a:r>
              <a:rPr lang="en-GB" sz="2400" dirty="0" smtClean="0"/>
              <a:t>pollutantdeposition.defra.gov.uk/ukeap)</a:t>
            </a:r>
            <a:endParaRPr lang="en-GB" sz="2400" dirty="0"/>
          </a:p>
          <a:p>
            <a:endParaRPr lang="en-GB" sz="2400" dirty="0" smtClean="0"/>
          </a:p>
          <a:p>
            <a:r>
              <a:rPr lang="en-GB" sz="2400" dirty="0" smtClean="0"/>
              <a:t>As with many other national networks, the data are used for multiple different purposes.</a:t>
            </a:r>
          </a:p>
          <a:p>
            <a:endParaRPr lang="en-GB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52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Links between UKEAP data and its uses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t="2014" r="467"/>
          <a:stretch/>
        </p:blipFill>
        <p:spPr bwMode="auto">
          <a:xfrm>
            <a:off x="719572" y="764704"/>
            <a:ext cx="7668852" cy="5256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174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656655"/>
            <a:ext cx="5940152" cy="3204393"/>
          </a:xfrm>
        </p:spPr>
        <p:txBody>
          <a:bodyPr>
            <a:normAutofit/>
          </a:bodyPr>
          <a:lstStyle/>
          <a:p>
            <a:r>
              <a:rPr lang="en-GB" dirty="0" err="1" smtClean="0"/>
              <a:t>Precip</a:t>
            </a:r>
            <a:r>
              <a:rPr lang="en-GB" dirty="0" smtClean="0"/>
              <a:t>-Net, one of the UKEAP networks, had </a:t>
            </a:r>
            <a:r>
              <a:rPr lang="en-GB" dirty="0"/>
              <a:t>approximately 38 </a:t>
            </a:r>
            <a:r>
              <a:rPr lang="en-GB" dirty="0" smtClean="0"/>
              <a:t>rural sites </a:t>
            </a:r>
            <a:r>
              <a:rPr lang="en-GB" dirty="0"/>
              <a:t>monitoring </a:t>
            </a:r>
            <a:r>
              <a:rPr lang="en-GB" dirty="0" smtClean="0"/>
              <a:t>ion </a:t>
            </a:r>
            <a:r>
              <a:rPr lang="en-GB" dirty="0"/>
              <a:t>concentrations </a:t>
            </a:r>
            <a:r>
              <a:rPr lang="en-GB" dirty="0" smtClean="0"/>
              <a:t>in rain from </a:t>
            </a:r>
            <a:r>
              <a:rPr lang="en-GB" dirty="0"/>
              <a:t>2003 to </a:t>
            </a:r>
            <a:r>
              <a:rPr lang="en-GB" dirty="0" smtClean="0"/>
              <a:t>2014 (the network was setup in 1987 with 59 sites).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64630" y="-39122"/>
            <a:ext cx="9144000" cy="728663"/>
          </a:xfrm>
        </p:spPr>
        <p:txBody>
          <a:bodyPr/>
          <a:lstStyle/>
          <a:p>
            <a:r>
              <a:rPr lang="en-GB" dirty="0" smtClean="0"/>
              <a:t>Rural air quality monitoring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35496" y="2636912"/>
            <a:ext cx="5589068" cy="2916361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kern="1200" cap="none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GB" dirty="0" smtClean="0"/>
              <a:t>Concentration samples are currently collected every </a:t>
            </a:r>
            <a:r>
              <a:rPr lang="en-GB" dirty="0"/>
              <a:t>2 </a:t>
            </a:r>
            <a:r>
              <a:rPr lang="en-GB" dirty="0" smtClean="0"/>
              <a:t>weeks.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564" y="943682"/>
            <a:ext cx="3354806" cy="417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5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Trends over time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476672"/>
            <a:ext cx="9036496" cy="6127750"/>
          </a:xfrm>
        </p:spPr>
        <p:txBody>
          <a:bodyPr>
            <a:normAutofit/>
          </a:bodyPr>
          <a:lstStyle/>
          <a:p>
            <a:pPr marL="357188" indent="0">
              <a:spcBef>
                <a:spcPts val="0"/>
              </a:spcBef>
              <a:buNone/>
            </a:pPr>
            <a:r>
              <a:rPr lang="en-GB" sz="2400" dirty="0" smtClean="0"/>
              <a:t>In previous work (Fowler et al, 2005) the monitoring sites were grouped to identify significant trends in different parts of the country.</a:t>
            </a:r>
            <a:br>
              <a:rPr lang="en-GB" sz="2400" dirty="0" smtClean="0"/>
            </a:br>
            <a:endParaRPr lang="en-GB" sz="24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283968" y="5580000"/>
            <a:ext cx="4464664" cy="431800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D. Fowler , R.I. Smith, J.B.A. Muller, G. Hayman. K.J. Vincent (2005) Changes in the atmospheric deposition of acidifying compounds in the UK between 1986 and 2001. Environmental Pollution, 137, 15-25.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916832"/>
            <a:ext cx="2484383" cy="4241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38" y="1484650"/>
            <a:ext cx="41624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Non-linear time trends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548680"/>
            <a:ext cx="9144000" cy="6127750"/>
          </a:xfrm>
        </p:spPr>
        <p:txBody>
          <a:bodyPr>
            <a:normAutofit/>
          </a:bodyPr>
          <a:lstStyle/>
          <a:p>
            <a:pPr marL="357188" indent="0">
              <a:buNone/>
            </a:pPr>
            <a:r>
              <a:rPr lang="en-GB" sz="2400" dirty="0" smtClean="0"/>
              <a:t>There has been some criticism of this and other papers that the use of linear trends </a:t>
            </a:r>
            <a:r>
              <a:rPr lang="en-GB" sz="2400" dirty="0"/>
              <a:t>over time </a:t>
            </a:r>
            <a:r>
              <a:rPr lang="en-GB" sz="2400" dirty="0" smtClean="0"/>
              <a:t>is too simple an approach. </a:t>
            </a:r>
          </a:p>
          <a:p>
            <a:pPr marL="357188" indent="0">
              <a:buNone/>
            </a:pPr>
            <a:r>
              <a:rPr lang="en-GB" sz="2400" dirty="0" smtClean="0"/>
              <a:t>Flexible smoothing techniques are one way of determining the pattern of rainfall ion concentrations over time without pre-defining any particular functional form.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431"/>
          <a:stretch/>
        </p:blipFill>
        <p:spPr>
          <a:xfrm>
            <a:off x="1853698" y="2810346"/>
            <a:ext cx="5436604" cy="32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7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Site locations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357188" indent="0">
              <a:buNone/>
            </a:pPr>
            <a:r>
              <a:rPr lang="en-GB" sz="2400" dirty="0" smtClean="0"/>
              <a:t>Of the current 37 sites (2014) only 16 have data continuously from 1986.</a:t>
            </a:r>
            <a:endParaRPr lang="en-GB" sz="2400" dirty="0"/>
          </a:p>
          <a:p>
            <a:pPr marL="357188" indent="0">
              <a:buNone/>
            </a:pPr>
            <a:endParaRPr lang="en-GB" sz="24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5" t="11916" r="34398" b="14451"/>
          <a:stretch/>
        </p:blipFill>
        <p:spPr bwMode="auto">
          <a:xfrm>
            <a:off x="2843808" y="1462256"/>
            <a:ext cx="3456384" cy="5207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295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Non-linear time trends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076906" y="2415154"/>
            <a:ext cx="291198" cy="34694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501383" y="2306817"/>
            <a:ext cx="291198" cy="34694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663"/>
            <a:ext cx="9144000" cy="61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8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EH_PowerPoint_MasterSlides_Essentials_June20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s_white-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tles_green-wh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tles_white-g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ontent_Solid banner_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ontent_Solid banner_g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CEH_WithNewNERC-logo</Template>
  <TotalTime>1886</TotalTime>
  <Words>877</Words>
  <Application>Microsoft Office PowerPoint</Application>
  <PresentationFormat>On-screen Show (4:3)</PresentationFormat>
  <Paragraphs>78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 Narrow</vt:lpstr>
      <vt:lpstr>Calibri</vt:lpstr>
      <vt:lpstr>CEH_PowerPoint_MasterSlides_Essentials_June2012</vt:lpstr>
      <vt:lpstr>Titles_white-blue</vt:lpstr>
      <vt:lpstr>Titles_green-white</vt:lpstr>
      <vt:lpstr>Titles_white-green</vt:lpstr>
      <vt:lpstr>Content_Solid banner_blue</vt:lpstr>
      <vt:lpstr>Content_Solid banner_green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Ron</dc:creator>
  <cp:lastModifiedBy>Smith, Ron</cp:lastModifiedBy>
  <cp:revision>102</cp:revision>
  <dcterms:created xsi:type="dcterms:W3CDTF">2015-06-15T15:31:00Z</dcterms:created>
  <dcterms:modified xsi:type="dcterms:W3CDTF">2017-07-24T09:42:27Z</dcterms:modified>
</cp:coreProperties>
</file>